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70" r:id="rId3"/>
    <p:sldId id="257" r:id="rId4"/>
    <p:sldId id="269" r:id="rId5"/>
    <p:sldId id="258" r:id="rId6"/>
    <p:sldId id="259" r:id="rId7"/>
    <p:sldId id="260" r:id="rId8"/>
    <p:sldId id="261" r:id="rId9"/>
    <p:sldId id="262" r:id="rId10"/>
    <p:sldId id="263" r:id="rId11"/>
    <p:sldId id="264" r:id="rId12"/>
    <p:sldId id="265" r:id="rId13"/>
    <p:sldId id="266" r:id="rId14"/>
    <p:sldId id="267" r:id="rId15"/>
    <p:sldId id="268"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21" autoAdjust="0"/>
  </p:normalViewPr>
  <p:slideViewPr>
    <p:cSldViewPr snapToGrid="0">
      <p:cViewPr varScale="1">
        <p:scale>
          <a:sx n="100" d="100"/>
          <a:sy n="100" d="100"/>
        </p:scale>
        <p:origin x="216" y="9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2788805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802921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35780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21029297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4028367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1223916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3757776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3819865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36291519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AA227D31-D45F-4AE4-BBAB-3B7294B3B068}" type="datetimeFigureOut">
              <a:rPr lang="ru-RU" smtClean="0"/>
              <a:t>25.02.2021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92134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AA227D31-D45F-4AE4-BBAB-3B7294B3B068}" type="datetimeFigureOut">
              <a:rPr lang="ru-RU" smtClean="0"/>
              <a:t>25.02.2021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647472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AA227D31-D45F-4AE4-BBAB-3B7294B3B068}" type="datetimeFigureOut">
              <a:rPr lang="ru-RU" smtClean="0"/>
              <a:t>25.02.2021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818076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AA227D31-D45F-4AE4-BBAB-3B7294B3B068}" type="datetimeFigureOut">
              <a:rPr lang="ru-RU" smtClean="0"/>
              <a:t>25.02.2021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7221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227D31-D45F-4AE4-BBAB-3B7294B3B068}" type="datetimeFigureOut">
              <a:rPr lang="ru-RU" smtClean="0"/>
              <a:t>25.02.2021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3649097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AA227D31-D45F-4AE4-BBAB-3B7294B3B068}" type="datetimeFigureOut">
              <a:rPr lang="ru-RU" smtClean="0"/>
              <a:t>25.02.2021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38132084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AA227D31-D45F-4AE4-BBAB-3B7294B3B068}" type="datetimeFigureOut">
              <a:rPr lang="ru-RU" smtClean="0"/>
              <a:t>25.02.2021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1AB4FF0-2964-496A-92A5-BDEC277E4B2A}" type="slidenum">
              <a:rPr lang="ru-RU" smtClean="0"/>
              <a:t>‹#›</a:t>
            </a:fld>
            <a:endParaRPr lang="ru-RU"/>
          </a:p>
        </p:txBody>
      </p:sp>
    </p:spTree>
    <p:extLst>
      <p:ext uri="{BB962C8B-B14F-4D97-AF65-F5344CB8AC3E}">
        <p14:creationId xmlns:p14="http://schemas.microsoft.com/office/powerpoint/2010/main" val="11411264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227D31-D45F-4AE4-BBAB-3B7294B3B068}" type="datetimeFigureOut">
              <a:rPr lang="ru-RU" smtClean="0"/>
              <a:t>25.02.2021</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11AB4FF0-2964-496A-92A5-BDEC277E4B2A}" type="slidenum">
              <a:rPr lang="ru-RU" smtClean="0"/>
              <a:t>‹#›</a:t>
            </a:fld>
            <a:endParaRPr lang="ru-RU"/>
          </a:p>
        </p:txBody>
      </p:sp>
    </p:spTree>
    <p:extLst>
      <p:ext uri="{BB962C8B-B14F-4D97-AF65-F5344CB8AC3E}">
        <p14:creationId xmlns:p14="http://schemas.microsoft.com/office/powerpoint/2010/main" val="28354740"/>
      </p:ext>
    </p:extLst>
  </p:cSld>
  <p:clrMap bg1="dk1" tx1="lt1" bg2="dk2" tx2="lt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6.xml"/><Relationship Id="rId4" Type="http://schemas.openxmlformats.org/officeDocument/2006/relationships/image" Target="../media/image4.jp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8.jpg"/><Relationship Id="rId5" Type="http://schemas.openxmlformats.org/officeDocument/2006/relationships/image" Target="../media/image7.jpg"/><Relationship Id="rId4" Type="http://schemas.openxmlformats.org/officeDocument/2006/relationships/image" Target="../media/image6.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853441"/>
            <a:ext cx="8596668" cy="3674008"/>
          </a:xfrm>
        </p:spPr>
        <p:txBody>
          <a:bodyPr>
            <a:normAutofit/>
          </a:bodyPr>
          <a:lstStyle/>
          <a:p>
            <a:pPr algn="ctr"/>
            <a:r>
              <a:rPr lang="ru-RU" b="1" dirty="0">
                <a:latin typeface="Times New Roman" panose="02020603050405020304" pitchFamily="18" charset="0"/>
                <a:cs typeface="Times New Roman" panose="02020603050405020304" pitchFamily="18" charset="0"/>
              </a:rPr>
              <a:t>Информация МКУ «Отдел образования Исполнительного комитета ТМР РТ» об исполнении плана противодействия коррупции.</a:t>
            </a:r>
            <a:r>
              <a:rPr lang="ru-RU" dirty="0">
                <a:latin typeface="Times New Roman" panose="02020603050405020304" pitchFamily="18" charset="0"/>
                <a:cs typeface="Times New Roman" panose="02020603050405020304" pitchFamily="18" charset="0"/>
              </a:rPr>
              <a:t/>
            </a:r>
            <a:br>
              <a:rPr lang="ru-RU" dirty="0">
                <a:latin typeface="Times New Roman" panose="02020603050405020304" pitchFamily="18" charset="0"/>
                <a:cs typeface="Times New Roman" panose="02020603050405020304" pitchFamily="18" charset="0"/>
              </a:rPr>
            </a:br>
            <a:endParaRPr lang="ru-RU"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idx="1"/>
          </p:nvPr>
        </p:nvSpPr>
        <p:spPr/>
        <p:txBody>
          <a:bodyPr/>
          <a:lstStyle/>
          <a:p>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Начальник Г.Ф. Кирилина</a:t>
            </a:r>
            <a:endParaRPr lang="ru-RU" dirty="0">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0437" y="345854"/>
            <a:ext cx="1398351" cy="1398351"/>
          </a:xfrm>
          <a:prstGeom prst="rect">
            <a:avLst/>
          </a:prstGeom>
        </p:spPr>
      </p:pic>
    </p:spTree>
    <p:extLst>
      <p:ext uri="{BB962C8B-B14F-4D97-AF65-F5344CB8AC3E}">
        <p14:creationId xmlns:p14="http://schemas.microsoft.com/office/powerpoint/2010/main" val="16906342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s://ds04.infourok.ru/uploads/ex/09d7/000f117e-12509994/img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5955" y="671330"/>
            <a:ext cx="7506787" cy="5630092"/>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4643" y="250060"/>
            <a:ext cx="1398351" cy="1398351"/>
          </a:xfrm>
          <a:prstGeom prst="rect">
            <a:avLst/>
          </a:prstGeom>
        </p:spPr>
      </p:pic>
    </p:spTree>
    <p:extLst>
      <p:ext uri="{BB962C8B-B14F-4D97-AF65-F5344CB8AC3E}">
        <p14:creationId xmlns:p14="http://schemas.microsoft.com/office/powerpoint/2010/main" val="687516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6705" y="505098"/>
            <a:ext cx="8596668" cy="1320800"/>
          </a:xfrm>
        </p:spPr>
        <p:txBody>
          <a:bodyPr>
            <a:normAutofit/>
          </a:bodyPr>
          <a:lstStyle/>
          <a:p>
            <a:pPr algn="ctr"/>
            <a:r>
              <a:rPr lang="ru-RU" sz="3200" dirty="0">
                <a:latin typeface="Times New Roman" panose="02020603050405020304" pitchFamily="18" charset="0"/>
                <a:cs typeface="Times New Roman" panose="02020603050405020304" pitchFamily="18" charset="0"/>
              </a:rPr>
              <a:t>М</a:t>
            </a:r>
            <a:r>
              <a:rPr lang="ru-RU" sz="3200" dirty="0" smtClean="0">
                <a:latin typeface="Times New Roman" panose="02020603050405020304" pitchFamily="18" charset="0"/>
                <a:cs typeface="Times New Roman" panose="02020603050405020304" pitchFamily="18" charset="0"/>
              </a:rPr>
              <a:t>ероприятия по антикоррупционному воспитанию </a:t>
            </a:r>
            <a:endParaRPr lang="ru-RU" sz="32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825899"/>
            <a:ext cx="8596668" cy="4215464"/>
          </a:xfrm>
        </p:spPr>
        <p:txBody>
          <a:bodyPr>
            <a:normAutofit/>
          </a:bodyPr>
          <a:lstStyle/>
          <a:p>
            <a:r>
              <a:rPr lang="ru-RU" dirty="0">
                <a:latin typeface="Times New Roman" panose="02020603050405020304" pitchFamily="18" charset="0"/>
                <a:cs typeface="Times New Roman" panose="02020603050405020304" pitchFamily="18" charset="0"/>
              </a:rPr>
              <a:t>классные часы</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беседы,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семинары </a:t>
            </a:r>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круглые </a:t>
            </a:r>
            <a:r>
              <a:rPr lang="ru-RU" dirty="0">
                <a:latin typeface="Times New Roman" panose="02020603050405020304" pitchFamily="18" charset="0"/>
                <a:cs typeface="Times New Roman" panose="02020603050405020304" pitchFamily="18" charset="0"/>
              </a:rPr>
              <a:t>столы,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 диспуты</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конкурсы сочинений</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плакатов, стенгазет антикоррупционной направленности</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психологические тренинги: «Как сказать «Нет</a:t>
            </a:r>
            <a:r>
              <a:rPr lang="ru-RU" dirty="0" smtClean="0">
                <a:latin typeface="Times New Roman" panose="02020603050405020304" pitchFamily="18" charset="0"/>
                <a:cs typeface="Times New Roman" panose="02020603050405020304" pitchFamily="18" charset="0"/>
              </a:rPr>
              <a:t>»</a:t>
            </a:r>
          </a:p>
          <a:p>
            <a:r>
              <a:rPr lang="ru-RU" dirty="0">
                <a:latin typeface="Times New Roman" panose="02020603050405020304" pitchFamily="18" charset="0"/>
                <a:cs typeface="Times New Roman" panose="02020603050405020304" pitchFamily="18" charset="0"/>
              </a:rPr>
              <a:t>р</a:t>
            </a:r>
            <a:r>
              <a:rPr lang="ru-RU" dirty="0" smtClean="0">
                <a:latin typeface="Times New Roman" panose="02020603050405020304" pitchFamily="18" charset="0"/>
                <a:cs typeface="Times New Roman" panose="02020603050405020304" pitchFamily="18" charset="0"/>
              </a:rPr>
              <a:t>еспубликанские конкурсы  антикоррупционной направленности:</a:t>
            </a:r>
          </a:p>
          <a:p>
            <a:pPr marL="0" indent="0">
              <a:buNone/>
            </a:pPr>
            <a:r>
              <a:rPr lang="ru-RU" dirty="0" smtClean="0">
                <a:latin typeface="Times New Roman" panose="02020603050405020304" pitchFamily="18" charset="0"/>
                <a:cs typeface="Times New Roman" panose="02020603050405020304" pitchFamily="18" charset="0"/>
              </a:rPr>
              <a:t>- «Знай и не допускай!», «Строим будущее без коррупции», «Скажем коррупции – НЕТ!» </a:t>
            </a:r>
            <a:endParaRPr lang="ru-RU" dirty="0">
              <a:latin typeface="Times New Roman" panose="02020603050405020304" pitchFamily="18" charset="0"/>
              <a:cs typeface="Times New Roman" panose="02020603050405020304" pitchFamily="18" charset="0"/>
            </a:endParaRPr>
          </a:p>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88849" y="302311"/>
            <a:ext cx="1398351" cy="1398351"/>
          </a:xfrm>
          <a:prstGeom prst="rect">
            <a:avLst/>
          </a:prstGeom>
        </p:spPr>
      </p:pic>
    </p:spTree>
    <p:extLst>
      <p:ext uri="{BB962C8B-B14F-4D97-AF65-F5344CB8AC3E}">
        <p14:creationId xmlns:p14="http://schemas.microsoft.com/office/powerpoint/2010/main" val="1508381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222557"/>
            <a:ext cx="8596668" cy="1707843"/>
          </a:xfrm>
        </p:spPr>
        <p:txBody>
          <a:bodyPr>
            <a:noAutofit/>
          </a:bodyPr>
          <a:lstStyle/>
          <a:p>
            <a:pPr algn="ctr"/>
            <a:r>
              <a:rPr lang="ru-RU" sz="2400" dirty="0">
                <a:latin typeface="Times New Roman" panose="02020603050405020304" pitchFamily="18" charset="0"/>
                <a:cs typeface="Times New Roman" panose="02020603050405020304" pitchFamily="18" charset="0"/>
              </a:rPr>
              <a:t>4 декабря </a:t>
            </a:r>
            <a:r>
              <a:rPr lang="ru-RU" sz="2400" dirty="0" smtClean="0">
                <a:latin typeface="Times New Roman" panose="02020603050405020304" pitchFamily="18" charset="0"/>
                <a:cs typeface="Times New Roman" panose="02020603050405020304" pitchFamily="18" charset="0"/>
              </a:rPr>
              <a:t>2020 </a:t>
            </a:r>
            <a:r>
              <a:rPr lang="ru-RU" sz="2400" dirty="0">
                <a:latin typeface="Times New Roman" panose="02020603050405020304" pitchFamily="18" charset="0"/>
                <a:cs typeface="Times New Roman" panose="02020603050405020304" pitchFamily="18" charset="0"/>
              </a:rPr>
              <a:t>года в Представительском корпусе Казанского Кремля прошла церемония награждения победителей республиканского конкурса творческих работ антикоррупционной направленности.</a:t>
            </a:r>
          </a:p>
        </p:txBody>
      </p:sp>
      <p:sp>
        <p:nvSpPr>
          <p:cNvPr id="3" name="AutoShape 2" descr="https://tatarstan.ru/rus/file/news/1301_n1627818_big.jpg"/>
          <p:cNvSpPr>
            <a:spLocks noChangeAspect="1" noChangeArrowheads="1"/>
          </p:cNvSpPr>
          <p:nvPr/>
        </p:nvSpPr>
        <p:spPr bwMode="auto">
          <a:xfrm>
            <a:off x="155575" y="-144463"/>
            <a:ext cx="4072016" cy="407202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4346" y="302310"/>
            <a:ext cx="1398351" cy="1398351"/>
          </a:xfrm>
          <a:prstGeom prst="rect">
            <a:avLst/>
          </a:prstGeom>
        </p:spPr>
      </p:pic>
      <p:sp>
        <p:nvSpPr>
          <p:cNvPr id="4" name="AutoShape 2" descr="https://tatarstan.ru/file/news/1301_n1881955_big.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5575" y="2120151"/>
            <a:ext cx="5594976" cy="3147174"/>
          </a:xfrm>
          <a:prstGeom prst="rect">
            <a:avLst/>
          </a:prstGeom>
        </p:spPr>
      </p:pic>
      <p:pic>
        <p:nvPicPr>
          <p:cNvPr id="5" name="Рисунок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62700" y="2644968"/>
            <a:ext cx="5191125" cy="3893344"/>
          </a:xfrm>
          <a:prstGeom prst="rect">
            <a:avLst/>
          </a:prstGeom>
        </p:spPr>
      </p:pic>
    </p:spTree>
    <p:extLst>
      <p:ext uri="{BB962C8B-B14F-4D97-AF65-F5344CB8AC3E}">
        <p14:creationId xmlns:p14="http://schemas.microsoft.com/office/powerpoint/2010/main" val="9062007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557" y="371979"/>
            <a:ext cx="1398351" cy="1398351"/>
          </a:xfrm>
          <a:prstGeom prst="rect">
            <a:avLst/>
          </a:prstGeom>
        </p:spPr>
      </p:pic>
      <p:sp>
        <p:nvSpPr>
          <p:cNvPr id="2" name="Прямоугольник 1"/>
          <p:cNvSpPr/>
          <p:nvPr/>
        </p:nvSpPr>
        <p:spPr>
          <a:xfrm>
            <a:off x="696687" y="200297"/>
            <a:ext cx="9126582" cy="6278642"/>
          </a:xfrm>
          <a:prstGeom prst="rect">
            <a:avLst/>
          </a:prstGeom>
        </p:spPr>
        <p:txBody>
          <a:bodyPr wrap="square">
            <a:spAutoFit/>
          </a:bodyPr>
          <a:lstStyle/>
          <a:p>
            <a:r>
              <a:rPr lang="ru-RU" sz="2400" i="1" dirty="0" smtClean="0">
                <a:latin typeface="Times New Roman" panose="02020603050405020304" pitchFamily="18" charset="0"/>
                <a:cs typeface="Times New Roman" panose="02020603050405020304" pitchFamily="18" charset="0"/>
              </a:rPr>
              <a:t>Призеры </a:t>
            </a:r>
            <a:r>
              <a:rPr lang="ru-RU" sz="2400" i="1" dirty="0">
                <a:latin typeface="Times New Roman" panose="02020603050405020304" pitchFamily="18" charset="0"/>
                <a:cs typeface="Times New Roman" panose="02020603050405020304" pitchFamily="18" charset="0"/>
              </a:rPr>
              <a:t>республиканских </a:t>
            </a:r>
            <a:r>
              <a:rPr lang="ru-RU" sz="2400" i="1" dirty="0" smtClean="0">
                <a:latin typeface="Times New Roman" panose="02020603050405020304" pitchFamily="18" charset="0"/>
                <a:cs typeface="Times New Roman" panose="02020603050405020304" pitchFamily="18" charset="0"/>
              </a:rPr>
              <a:t>конкурсов:</a:t>
            </a:r>
            <a:endParaRPr lang="ru-RU" sz="2400" i="1"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республиканский </a:t>
            </a:r>
            <a:r>
              <a:rPr lang="ru-RU" dirty="0">
                <a:latin typeface="Times New Roman" panose="02020603050405020304" pitchFamily="18" charset="0"/>
                <a:cs typeface="Times New Roman" panose="02020603050405020304" pitchFamily="18" charset="0"/>
              </a:rPr>
              <a:t>конкурс творческих работ антикоррупционной направленности «Знай и не допускай!»:</a:t>
            </a: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Номинация </a:t>
            </a:r>
            <a:r>
              <a:rPr lang="ru-RU" dirty="0">
                <a:latin typeface="Times New Roman" panose="02020603050405020304" pitchFamily="18" charset="0"/>
                <a:cs typeface="Times New Roman" panose="02020603050405020304" pitchFamily="18" charset="0"/>
              </a:rPr>
              <a:t>«Аппликация», возрастная группа (5-9 класс):</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2 </a:t>
            </a:r>
            <a:r>
              <a:rPr lang="ru-RU" dirty="0">
                <a:latin typeface="Times New Roman" panose="02020603050405020304" pitchFamily="18" charset="0"/>
                <a:cs typeface="Times New Roman" panose="02020603050405020304" pitchFamily="18" charset="0"/>
              </a:rPr>
              <a:t>место – Гарипов Руслан, МБОУ «Тетюшская СОШ №1 им. Ханжина П.С.» (руководитель: Гарипова Резеда </a:t>
            </a:r>
            <a:r>
              <a:rPr lang="ru-RU" dirty="0" err="1">
                <a:latin typeface="Times New Roman" panose="02020603050405020304" pitchFamily="18" charset="0"/>
                <a:cs typeface="Times New Roman" panose="02020603050405020304" pitchFamily="18" charset="0"/>
              </a:rPr>
              <a:t>Ахметовна</a:t>
            </a:r>
            <a:r>
              <a:rPr lang="ru-RU" dirty="0">
                <a:latin typeface="Times New Roman" panose="02020603050405020304" pitchFamily="18" charset="0"/>
                <a:cs typeface="Times New Roman" panose="02020603050405020304" pitchFamily="18" charset="0"/>
              </a:rPr>
              <a:t>);</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республиканский </a:t>
            </a:r>
            <a:r>
              <a:rPr lang="ru-RU" dirty="0">
                <a:latin typeface="Times New Roman" panose="02020603050405020304" pitchFamily="18" charset="0"/>
                <a:cs typeface="Times New Roman" panose="02020603050405020304" pitchFamily="18" charset="0"/>
              </a:rPr>
              <a:t>конкурс творческих работ (сочинений – эссе) обучающихся национальных школ на родном языке «Скажем коррупции «Нет!»:</a:t>
            </a:r>
          </a:p>
          <a:p>
            <a:endParaRPr lang="ru-RU" dirty="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Сочинения-эссе </a:t>
            </a:r>
            <a:r>
              <a:rPr lang="ru-RU" dirty="0">
                <a:latin typeface="Times New Roman" panose="02020603050405020304" pitchFamily="18" charset="0"/>
                <a:cs typeface="Times New Roman" panose="02020603050405020304" pitchFamily="18" charset="0"/>
              </a:rPr>
              <a:t>на мордовском языке</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2 </a:t>
            </a:r>
            <a:r>
              <a:rPr lang="ru-RU" dirty="0">
                <a:latin typeface="Times New Roman" panose="02020603050405020304" pitchFamily="18" charset="0"/>
                <a:cs typeface="Times New Roman" panose="02020603050405020304" pitchFamily="18" charset="0"/>
              </a:rPr>
              <a:t>место – </a:t>
            </a:r>
            <a:r>
              <a:rPr lang="ru-RU" dirty="0" err="1">
                <a:latin typeface="Times New Roman" panose="02020603050405020304" pitchFamily="18" charset="0"/>
                <a:cs typeface="Times New Roman" panose="02020603050405020304" pitchFamily="18" charset="0"/>
              </a:rPr>
              <a:t>Абраконов</a:t>
            </a:r>
            <a:r>
              <a:rPr lang="ru-RU" dirty="0">
                <a:latin typeface="Times New Roman" panose="02020603050405020304" pitchFamily="18" charset="0"/>
                <a:cs typeface="Times New Roman" panose="02020603050405020304" pitchFamily="18" charset="0"/>
              </a:rPr>
              <a:t> Никита, МБОУ «</a:t>
            </a:r>
            <a:r>
              <a:rPr lang="ru-RU" dirty="0" err="1">
                <a:latin typeface="Times New Roman" panose="02020603050405020304" pitchFamily="18" charset="0"/>
                <a:cs typeface="Times New Roman" panose="02020603050405020304" pitchFamily="18" charset="0"/>
              </a:rPr>
              <a:t>Киртелинская</a:t>
            </a:r>
            <a:r>
              <a:rPr lang="ru-RU" dirty="0">
                <a:latin typeface="Times New Roman" panose="02020603050405020304" pitchFamily="18" charset="0"/>
                <a:cs typeface="Times New Roman" panose="02020603050405020304" pitchFamily="18" charset="0"/>
              </a:rPr>
              <a:t> средняя общеобразовательная школа» (руководитель: </a:t>
            </a:r>
            <a:r>
              <a:rPr lang="ru-RU" dirty="0" err="1">
                <a:latin typeface="Times New Roman" panose="02020603050405020304" pitchFamily="18" charset="0"/>
                <a:cs typeface="Times New Roman" panose="02020603050405020304" pitchFamily="18" charset="0"/>
              </a:rPr>
              <a:t>Абраконова</a:t>
            </a:r>
            <a:r>
              <a:rPr lang="ru-RU" dirty="0">
                <a:latin typeface="Times New Roman" panose="02020603050405020304" pitchFamily="18" charset="0"/>
                <a:cs typeface="Times New Roman" panose="02020603050405020304" pitchFamily="18" charset="0"/>
              </a:rPr>
              <a:t> Галина Васильевна)</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Сочинения-эссе </a:t>
            </a:r>
            <a:r>
              <a:rPr lang="ru-RU" dirty="0">
                <a:latin typeface="Times New Roman" panose="02020603050405020304" pitchFamily="18" charset="0"/>
                <a:cs typeface="Times New Roman" panose="02020603050405020304" pitchFamily="18" charset="0"/>
              </a:rPr>
              <a:t>на чувашском языке</a:t>
            </a: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2 </a:t>
            </a:r>
            <a:r>
              <a:rPr lang="ru-RU" dirty="0">
                <a:latin typeface="Times New Roman" panose="02020603050405020304" pitchFamily="18" charset="0"/>
                <a:cs typeface="Times New Roman" panose="02020603050405020304" pitchFamily="18" charset="0"/>
              </a:rPr>
              <a:t>место – Добридень Егор, МБОУ «</a:t>
            </a:r>
            <a:r>
              <a:rPr lang="ru-RU" dirty="0" err="1" smtClean="0">
                <a:latin typeface="Times New Roman" panose="02020603050405020304" pitchFamily="18" charset="0"/>
                <a:cs typeface="Times New Roman" panose="02020603050405020304" pitchFamily="18" charset="0"/>
              </a:rPr>
              <a:t>Тоншерминская</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средняя общеобразовательная школа» (руководитель: Макарова Ольга Ивановна).</a:t>
            </a:r>
          </a:p>
        </p:txBody>
      </p:sp>
    </p:spTree>
    <p:extLst>
      <p:ext uri="{BB962C8B-B14F-4D97-AF65-F5344CB8AC3E}">
        <p14:creationId xmlns:p14="http://schemas.microsoft.com/office/powerpoint/2010/main" val="3478457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599"/>
            <a:ext cx="8596668" cy="5556069"/>
          </a:xfrm>
        </p:spPr>
        <p:txBody>
          <a:bodyPr/>
          <a:lstStyle/>
          <a:p>
            <a:endParaRPr lang="ru-RU" dirty="0"/>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359" y="3584993"/>
            <a:ext cx="4605869" cy="2580675"/>
          </a:xfrm>
          <a:prstGeom prst="rect">
            <a:avLst/>
          </a:prstGeom>
        </p:spPr>
      </p:pic>
      <p:pic>
        <p:nvPicPr>
          <p:cNvPr id="9" name="Рисунок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54014" y="443509"/>
            <a:ext cx="1398351" cy="1398351"/>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1360" y="676274"/>
            <a:ext cx="4605869" cy="2590801"/>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09122" y="3562179"/>
            <a:ext cx="4496248" cy="2527891"/>
          </a:xfrm>
          <a:prstGeom prst="rect">
            <a:avLst/>
          </a:prstGeom>
        </p:spPr>
      </p:pic>
      <p:pic>
        <p:nvPicPr>
          <p:cNvPr id="10" name="Рисунок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9121" y="609599"/>
            <a:ext cx="4496248" cy="2527890"/>
          </a:xfrm>
          <a:prstGeom prst="rect">
            <a:avLst/>
          </a:prstGeom>
        </p:spPr>
      </p:pic>
    </p:spTree>
    <p:extLst>
      <p:ext uri="{BB962C8B-B14F-4D97-AF65-F5344CB8AC3E}">
        <p14:creationId xmlns:p14="http://schemas.microsoft.com/office/powerpoint/2010/main" val="3532254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4632960"/>
          </a:xfrm>
        </p:spPr>
        <p:txBody>
          <a:bodyPr/>
          <a:lstStyle/>
          <a:p>
            <a:endParaRPr lang="ru-RU" dirty="0"/>
          </a:p>
        </p:txBody>
      </p:sp>
      <p:sp>
        <p:nvSpPr>
          <p:cNvPr id="3" name="Прямоугольник 2"/>
          <p:cNvSpPr/>
          <p:nvPr/>
        </p:nvSpPr>
        <p:spPr>
          <a:xfrm>
            <a:off x="1418093" y="2464415"/>
            <a:ext cx="6882590" cy="923330"/>
          </a:xfrm>
          <a:prstGeom prst="rect">
            <a:avLst/>
          </a:prstGeom>
          <a:noFill/>
        </p:spPr>
        <p:txBody>
          <a:bodyPr wrap="none" lIns="91440" tIns="45720" rIns="91440" bIns="45720">
            <a:spAutoFit/>
          </a:bodyPr>
          <a:lstStyle/>
          <a:p>
            <a:pPr algn="ctr"/>
            <a:r>
              <a:rPr lang="ru-RU" sz="5400" b="1" cap="none" spc="0" dirty="0" smtClean="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rPr>
              <a:t>Спасибо за внимание</a:t>
            </a:r>
            <a:endParaRPr lang="ru-RU" sz="5400" b="1" cap="none" spc="0" dirty="0">
              <a:ln w="6600">
                <a:solidFill>
                  <a:schemeClr val="accent2"/>
                </a:solidFill>
                <a:prstDash val="solid"/>
              </a:ln>
              <a:solidFill>
                <a:srgbClr val="FFFFFF"/>
              </a:solidFill>
              <a:effectLst>
                <a:outerShdw dist="38100" dir="2700000" algn="tl" rotWithShape="0">
                  <a:schemeClr val="accent2"/>
                </a:outerShdw>
              </a:effectLst>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392" y="337145"/>
            <a:ext cx="1398351" cy="1398351"/>
          </a:xfrm>
          <a:prstGeom prst="rect">
            <a:avLst/>
          </a:prstGeom>
        </p:spPr>
      </p:pic>
    </p:spTree>
    <p:extLst>
      <p:ext uri="{BB962C8B-B14F-4D97-AF65-F5344CB8AC3E}">
        <p14:creationId xmlns:p14="http://schemas.microsoft.com/office/powerpoint/2010/main" val="4101076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5" y="853440"/>
            <a:ext cx="8596668" cy="5166359"/>
          </a:xfrm>
        </p:spPr>
        <p:txBody>
          <a:bodyPr>
            <a:normAutofit/>
          </a:bodyPr>
          <a:lstStyle/>
          <a:p>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учреждениях образования Тетюшского муниципального района работают 726 </a:t>
            </a:r>
            <a:r>
              <a:rPr lang="ru-RU" dirty="0" smtClean="0">
                <a:latin typeface="Times New Roman" panose="02020603050405020304" pitchFamily="18" charset="0"/>
                <a:cs typeface="Times New Roman" panose="02020603050405020304" pitchFamily="18" charset="0"/>
              </a:rPr>
              <a:t>человек: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-технический  персонал </a:t>
            </a:r>
            <a:r>
              <a:rPr lang="ru-RU" dirty="0">
                <a:latin typeface="Times New Roman" panose="02020603050405020304" pitchFamily="18" charset="0"/>
                <a:cs typeface="Times New Roman" panose="02020603050405020304" pitchFamily="18" charset="0"/>
              </a:rPr>
              <a:t>– 323 </a:t>
            </a:r>
            <a:r>
              <a:rPr lang="ru-RU" dirty="0" smtClean="0">
                <a:latin typeface="Times New Roman" panose="02020603050405020304" pitchFamily="18" charset="0"/>
                <a:cs typeface="Times New Roman" panose="02020603050405020304" pitchFamily="18" charset="0"/>
              </a:rPr>
              <a:t>человека;</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педагоги </a:t>
            </a:r>
            <a:r>
              <a:rPr lang="ru-RU" dirty="0">
                <a:latin typeface="Times New Roman" panose="02020603050405020304" pitchFamily="18" charset="0"/>
                <a:cs typeface="Times New Roman" panose="02020603050405020304" pitchFamily="18" charset="0"/>
              </a:rPr>
              <a:t>– 403 </a:t>
            </a:r>
            <a:r>
              <a:rPr lang="ru-RU" dirty="0" smtClean="0">
                <a:latin typeface="Times New Roman" panose="02020603050405020304" pitchFamily="18" charset="0"/>
                <a:cs typeface="Times New Roman" panose="02020603050405020304" pitchFamily="18" charset="0"/>
              </a:rPr>
              <a:t>человека, в том числе</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в </a:t>
            </a:r>
            <a:r>
              <a:rPr lang="ru-RU" dirty="0">
                <a:latin typeface="Times New Roman" panose="02020603050405020304" pitchFamily="18" charset="0"/>
                <a:cs typeface="Times New Roman" panose="02020603050405020304" pitchFamily="18" charset="0"/>
              </a:rPr>
              <a:t>школах – 339 </a:t>
            </a:r>
            <a:r>
              <a:rPr lang="ru-RU" dirty="0" smtClean="0">
                <a:latin typeface="Times New Roman" panose="02020603050405020304" pitchFamily="18" charset="0"/>
                <a:cs typeface="Times New Roman" panose="02020603050405020304" pitchFamily="18" charset="0"/>
              </a:rPr>
              <a:t>педагога</a:t>
            </a:r>
            <a:r>
              <a:rPr lang="ru-RU" dirty="0">
                <a:latin typeface="Times New Roman" panose="02020603050405020304" pitchFamily="18" charset="0"/>
                <a:cs typeface="Times New Roman" panose="02020603050405020304" pitchFamily="18" charset="0"/>
              </a:rPr>
              <a:t>;</a:t>
            </a:r>
            <a:r>
              <a:rPr lang="ru-RU" dirty="0" smtClean="0">
                <a:latin typeface="Times New Roman" panose="02020603050405020304" pitchFamily="18" charset="0"/>
                <a:cs typeface="Times New Roman" panose="02020603050405020304" pitchFamily="18" charset="0"/>
              </a:rPr>
              <a:t/>
            </a:r>
            <a:br>
              <a:rPr lang="ru-RU" dirty="0" smtClean="0">
                <a:latin typeface="Times New Roman" panose="02020603050405020304" pitchFamily="18" charset="0"/>
                <a:cs typeface="Times New Roman" panose="02020603050405020304" pitchFamily="18" charset="0"/>
              </a:rPr>
            </a:b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 ДОУ – 86 педагогов.</a:t>
            </a:r>
            <a:endParaRPr lang="ru-RU" dirty="0">
              <a:latin typeface="Times New Roman" panose="02020603050405020304" pitchFamily="18" charset="0"/>
              <a:cs typeface="Times New Roman" panose="02020603050405020304" pitchFamily="18" charset="0"/>
            </a:endParaRPr>
          </a:p>
        </p:txBody>
      </p:sp>
      <p:sp>
        <p:nvSpPr>
          <p:cNvPr id="4" name="Текст 3"/>
          <p:cNvSpPr>
            <a:spLocks noGrp="1"/>
          </p:cNvSpPr>
          <p:nvPr>
            <p:ph type="body" idx="1"/>
          </p:nvPr>
        </p:nvSpPr>
        <p:spPr>
          <a:xfrm>
            <a:off x="677335" y="5248275"/>
            <a:ext cx="8596668" cy="1009649"/>
          </a:xfrm>
        </p:spPr>
        <p:txBody>
          <a:bodyPr/>
          <a:lstStyle/>
          <a:p>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80437" y="345854"/>
            <a:ext cx="1398351" cy="1398351"/>
          </a:xfrm>
          <a:prstGeom prst="rect">
            <a:avLst/>
          </a:prstGeom>
        </p:spPr>
      </p:pic>
    </p:spTree>
    <p:extLst>
      <p:ext uri="{BB962C8B-B14F-4D97-AF65-F5344CB8AC3E}">
        <p14:creationId xmlns:p14="http://schemas.microsoft.com/office/powerpoint/2010/main" val="3766921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Понятие коррупции</a:t>
            </a:r>
          </a:p>
        </p:txBody>
      </p:sp>
      <p:sp>
        <p:nvSpPr>
          <p:cNvPr id="3" name="Объект 2"/>
          <p:cNvSpPr>
            <a:spLocks noGrp="1"/>
          </p:cNvSpPr>
          <p:nvPr>
            <p:ph idx="1"/>
          </p:nvPr>
        </p:nvSpPr>
        <p:spPr>
          <a:xfrm>
            <a:off x="677334" y="1930401"/>
            <a:ext cx="8596668" cy="4110962"/>
          </a:xfrm>
        </p:spPr>
        <p:txBody>
          <a:bodyPr>
            <a:noAutofit/>
          </a:bodyPr>
          <a:lstStyle/>
          <a:p>
            <a:r>
              <a:rPr lang="ru-RU" sz="2400" dirty="0">
                <a:latin typeface="Times New Roman" panose="02020603050405020304" pitchFamily="18" charset="0"/>
                <a:cs typeface="Times New Roman" panose="02020603050405020304" pitchFamily="18" charset="0"/>
              </a:rPr>
              <a:t>Коррупция – злоупотребление служебным положением, дача взятки, получение взятки, злоупотребление полномочиями, коммерческий подкуп либо иное незаконное использование физическим лицом своего должностного положения вопреки законным интересам общества и государства в целях получения выгоды в виде денег, ценностей, иного имущества или услуг имущественного характера, иных имущественных прав для себя или для третьих лиц либо незаконное предоставление такой выгоды указанному лицу другими физическими лицами (Федеральный закон от 25 декабря 2008 г. 273-ФЗ «О противодействии коррупции» )</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7557" y="354562"/>
            <a:ext cx="1398351" cy="1398351"/>
          </a:xfrm>
          <a:prstGeom prst="rect">
            <a:avLst/>
          </a:prstGeom>
        </p:spPr>
      </p:pic>
    </p:spTree>
    <p:extLst>
      <p:ext uri="{BB962C8B-B14F-4D97-AF65-F5344CB8AC3E}">
        <p14:creationId xmlns:p14="http://schemas.microsoft.com/office/powerpoint/2010/main" val="3100400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latin typeface="Times New Roman" panose="02020603050405020304" pitchFamily="18" charset="0"/>
                <a:cs typeface="Times New Roman" panose="02020603050405020304" pitchFamily="18" charset="0"/>
              </a:rPr>
              <a:t>Виды коррупции</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930401"/>
            <a:ext cx="8596668" cy="4110962"/>
          </a:xfrm>
        </p:spPr>
        <p:txBody>
          <a:bodyPr>
            <a:noAutofit/>
          </a:bodyPr>
          <a:lstStyle/>
          <a:p>
            <a:r>
              <a:rPr lang="ru-RU" sz="2400" dirty="0" smtClean="0">
                <a:latin typeface="Times New Roman" panose="02020603050405020304" pitchFamily="18" charset="0"/>
                <a:cs typeface="Times New Roman" panose="02020603050405020304" pitchFamily="18" charset="0"/>
              </a:rPr>
              <a:t>Деловая коррупция </a:t>
            </a:r>
            <a:r>
              <a:rPr lang="ru-RU" sz="2400" dirty="0">
                <a:latin typeface="Times New Roman" panose="02020603050405020304" pitchFamily="18" charset="0"/>
                <a:cs typeface="Times New Roman" panose="02020603050405020304" pitchFamily="18" charset="0"/>
              </a:rPr>
              <a:t>– это предоставление имущественных благ государственным или муниципальным служащим со стороны предпринимателей по делам своего </a:t>
            </a:r>
            <a:r>
              <a:rPr lang="ru-RU" sz="2400" dirty="0" smtClean="0">
                <a:latin typeface="Times New Roman" panose="02020603050405020304" pitchFamily="18" charset="0"/>
                <a:cs typeface="Times New Roman" panose="02020603050405020304" pitchFamily="18" charset="0"/>
              </a:rPr>
              <a:t>бизнеса.</a:t>
            </a:r>
          </a:p>
          <a:p>
            <a:endParaRPr lang="ru-RU" sz="2400" dirty="0">
              <a:latin typeface="Times New Roman" panose="02020603050405020304" pitchFamily="18" charset="0"/>
              <a:cs typeface="Times New Roman" panose="02020603050405020304" pitchFamily="18" charset="0"/>
            </a:endParaRPr>
          </a:p>
          <a:p>
            <a:pPr marL="0" indent="0">
              <a:buNone/>
            </a:pPr>
            <a:endParaRPr lang="ru-RU" sz="2400" dirty="0">
              <a:latin typeface="Times New Roman" panose="02020603050405020304" pitchFamily="18" charset="0"/>
              <a:cs typeface="Times New Roman" panose="02020603050405020304" pitchFamily="18" charset="0"/>
            </a:endParaRPr>
          </a:p>
          <a:p>
            <a:r>
              <a:rPr lang="ru-RU" sz="2400" dirty="0" smtClean="0">
                <a:latin typeface="Times New Roman" panose="02020603050405020304" pitchFamily="18" charset="0"/>
                <a:cs typeface="Times New Roman" panose="02020603050405020304" pitchFamily="18" charset="0"/>
              </a:rPr>
              <a:t>Бытовая коррупция </a:t>
            </a:r>
            <a:r>
              <a:rPr lang="ru-RU" sz="2400" dirty="0">
                <a:latin typeface="Times New Roman" panose="02020603050405020304" pitchFamily="18" charset="0"/>
                <a:cs typeface="Times New Roman" panose="02020603050405020304" pitchFamily="18" charset="0"/>
              </a:rPr>
              <a:t>- коррупция, порождаемая взаимодействием рядовых граждан </a:t>
            </a:r>
            <a:r>
              <a:rPr lang="ru-RU" sz="2400" dirty="0" smtClean="0">
                <a:latin typeface="Times New Roman" panose="02020603050405020304" pitchFamily="18" charset="0"/>
                <a:cs typeface="Times New Roman" panose="02020603050405020304" pitchFamily="18" charset="0"/>
              </a:rPr>
              <a:t>и  чиновников</a:t>
            </a:r>
            <a:endParaRPr lang="ru-RU" sz="2400" dirty="0">
              <a:latin typeface="Times New Roman" panose="02020603050405020304" pitchFamily="18" charset="0"/>
              <a:cs typeface="Times New Roman" panose="02020603050405020304" pitchFamily="18" charset="0"/>
            </a:endParaRP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2723" y="415522"/>
            <a:ext cx="1398351" cy="1398351"/>
          </a:xfrm>
          <a:prstGeom prst="rect">
            <a:avLst/>
          </a:prstGeom>
        </p:spPr>
      </p:pic>
    </p:spTree>
    <p:extLst>
      <p:ext uri="{BB962C8B-B14F-4D97-AF65-F5344CB8AC3E}">
        <p14:creationId xmlns:p14="http://schemas.microsoft.com/office/powerpoint/2010/main" val="4479195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409303"/>
            <a:ext cx="8596668" cy="1521097"/>
          </a:xfrm>
        </p:spPr>
        <p:txBody>
          <a:bodyPr>
            <a:normAutofit fontScale="90000"/>
          </a:bodyPr>
          <a:lstStyle/>
          <a:p>
            <a:pPr algn="ctr"/>
            <a:r>
              <a:rPr lang="ru-RU" dirty="0"/>
              <a:t>Законодательные и нормативные акты Российской Федерации по борьбе с коррупцией</a:t>
            </a:r>
          </a:p>
        </p:txBody>
      </p:sp>
      <p:sp>
        <p:nvSpPr>
          <p:cNvPr id="3" name="Объект 2"/>
          <p:cNvSpPr>
            <a:spLocks noGrp="1"/>
          </p:cNvSpPr>
          <p:nvPr>
            <p:ph idx="1"/>
          </p:nvPr>
        </p:nvSpPr>
        <p:spPr>
          <a:xfrm>
            <a:off x="677334" y="2029097"/>
            <a:ext cx="8596668" cy="4012265"/>
          </a:xfrm>
        </p:spPr>
        <p:txBody>
          <a:bodyPr>
            <a:normAutofit fontScale="77500" lnSpcReduction="20000"/>
          </a:bodyPr>
          <a:lstStyle/>
          <a:p>
            <a:r>
              <a:rPr lang="ru-RU" dirty="0"/>
              <a:t>Федеральный закон от ФЗ "О государственной гражданской службе Российской Федерации</a:t>
            </a:r>
            <a:r>
              <a:rPr lang="ru-RU" dirty="0" smtClean="0"/>
              <a:t>»</a:t>
            </a:r>
          </a:p>
          <a:p>
            <a:r>
              <a:rPr lang="ru-RU" dirty="0" smtClean="0"/>
              <a:t> </a:t>
            </a:r>
            <a:r>
              <a:rPr lang="ru-RU" dirty="0"/>
              <a:t>Федеральный закон от ФЗ "О порядке рассмотрения обращений граждан Российской Федерации» </a:t>
            </a:r>
            <a:endParaRPr lang="ru-RU" dirty="0" smtClean="0"/>
          </a:p>
          <a:p>
            <a:r>
              <a:rPr lang="ru-RU" dirty="0" smtClean="0"/>
              <a:t>Указ </a:t>
            </a:r>
            <a:r>
              <a:rPr lang="ru-RU" dirty="0"/>
              <a:t>Президента РФ от (ред. от ) "Об утверждении общих принципов служебного поведения государственных служащих» </a:t>
            </a:r>
            <a:endParaRPr lang="ru-RU" dirty="0" smtClean="0"/>
          </a:p>
          <a:p>
            <a:r>
              <a:rPr lang="ru-RU" dirty="0" smtClean="0"/>
              <a:t>Указ </a:t>
            </a:r>
            <a:r>
              <a:rPr lang="ru-RU" dirty="0"/>
              <a:t>Президента РФ от "О мерах по противодействию коррупции» "Национальный план противодействия коррупции" (утв. Президентом РФ от Пр-1568) </a:t>
            </a:r>
            <a:endParaRPr lang="ru-RU" dirty="0" smtClean="0"/>
          </a:p>
          <a:p>
            <a:r>
              <a:rPr lang="ru-RU" dirty="0" smtClean="0"/>
              <a:t>Указ </a:t>
            </a:r>
            <a:r>
              <a:rPr lang="ru-RU" dirty="0"/>
              <a:t>Президента РФ от "О Национальной стратегии противодействия коррупции и национальном плане противодействия коррупции на годы» </a:t>
            </a:r>
            <a:endParaRPr lang="ru-RU" dirty="0" smtClean="0"/>
          </a:p>
          <a:p>
            <a:r>
              <a:rPr lang="ru-RU" dirty="0" smtClean="0"/>
              <a:t>Указ </a:t>
            </a:r>
            <a:r>
              <a:rPr lang="ru-RU" dirty="0"/>
              <a:t>Президента РФ от "О комиссиях по соблюдению требований к служебному поведению федеральных государственных служащих и урегулированию конфликта интересов</a:t>
            </a:r>
            <a:r>
              <a:rPr lang="ru-RU" dirty="0" smtClean="0"/>
              <a:t>«</a:t>
            </a:r>
          </a:p>
          <a:p>
            <a:r>
              <a:rPr lang="ru-RU" dirty="0" smtClean="0"/>
              <a:t> </a:t>
            </a:r>
            <a:r>
              <a:rPr lang="ru-RU" dirty="0"/>
              <a:t>Указ Президента РФ от "О мерах по реализации отдельных положений Федерального закона "О противодействии коррупции</a:t>
            </a:r>
            <a:r>
              <a:rPr lang="ru-RU" dirty="0" smtClean="0"/>
              <a:t>»</a:t>
            </a:r>
          </a:p>
          <a:p>
            <a:r>
              <a:rPr lang="ru-RU" dirty="0"/>
              <a:t>Муниципальная программа «Реализация антикоррупционной политики Тетюшского муниципального района на 2015-2020 годы»</a:t>
            </a:r>
          </a:p>
          <a:p>
            <a:endParaRPr lang="ru-RU" dirty="0"/>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2060" y="409303"/>
            <a:ext cx="1398351" cy="1398351"/>
          </a:xfrm>
          <a:prstGeom prst="rect">
            <a:avLst/>
          </a:prstGeom>
        </p:spPr>
      </p:pic>
    </p:spTree>
    <p:extLst>
      <p:ext uri="{BB962C8B-B14F-4D97-AF65-F5344CB8AC3E}">
        <p14:creationId xmlns:p14="http://schemas.microsoft.com/office/powerpoint/2010/main" val="2620638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ru-RU" b="1" dirty="0">
                <a:latin typeface="Times New Roman" panose="02020603050405020304" pitchFamily="18" charset="0"/>
                <a:cs typeface="Times New Roman" panose="02020603050405020304" pitchFamily="18" charset="0"/>
              </a:rPr>
              <a:t>Работа с обращениями граждан</a:t>
            </a:r>
            <a:r>
              <a:rPr lang="ru-RU" dirty="0">
                <a:latin typeface="Times New Roman" panose="02020603050405020304" pitchFamily="18" charset="0"/>
                <a:cs typeface="Times New Roman" panose="02020603050405020304" pitchFamily="18" charset="0"/>
              </a:rPr>
              <a:t> </a:t>
            </a:r>
          </a:p>
        </p:txBody>
      </p:sp>
      <p:sp>
        <p:nvSpPr>
          <p:cNvPr id="5" name="Объект 4"/>
          <p:cNvSpPr>
            <a:spLocks noGrp="1"/>
          </p:cNvSpPr>
          <p:nvPr>
            <p:ph idx="1"/>
          </p:nvPr>
        </p:nvSpPr>
        <p:spPr>
          <a:xfrm>
            <a:off x="677334" y="1698171"/>
            <a:ext cx="8596668" cy="4343191"/>
          </a:xfrm>
        </p:spPr>
        <p:txBody>
          <a:bodyPr>
            <a:normAutofit lnSpcReduction="10000"/>
          </a:bodyPr>
          <a:lstStyle/>
          <a:p>
            <a:r>
              <a:rPr lang="ru-RU" dirty="0" smtClean="0">
                <a:latin typeface="Times New Roman" panose="02020603050405020304" pitchFamily="18" charset="0"/>
                <a:cs typeface="Times New Roman" panose="02020603050405020304" pitchFamily="18" charset="0"/>
              </a:rPr>
              <a:t>Конституция РФ</a:t>
            </a:r>
          </a:p>
          <a:p>
            <a:r>
              <a:rPr lang="ru-RU" dirty="0" smtClean="0">
                <a:latin typeface="Times New Roman" panose="02020603050405020304" pitchFamily="18" charset="0"/>
                <a:cs typeface="Times New Roman" panose="02020603050405020304" pitchFamily="18" charset="0"/>
              </a:rPr>
              <a:t> Федеральный закон </a:t>
            </a:r>
            <a:r>
              <a:rPr lang="ru-RU" dirty="0">
                <a:latin typeface="Times New Roman" panose="02020603050405020304" pitchFamily="18" charset="0"/>
                <a:cs typeface="Times New Roman" panose="02020603050405020304" pitchFamily="18" charset="0"/>
              </a:rPr>
              <a:t>Российской Федерации от 02.05.2006 № 59-ФЗ «О порядке рассмотрения обращений граждан Российской Федерации</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Закон </a:t>
            </a:r>
            <a:r>
              <a:rPr lang="ru-RU" dirty="0">
                <a:latin typeface="Times New Roman" panose="02020603050405020304" pitchFamily="18" charset="0"/>
                <a:cs typeface="Times New Roman" panose="02020603050405020304" pitchFamily="18" charset="0"/>
              </a:rPr>
              <a:t>Республики Татарстан от 12.05.2003 №16-3РТ «Об обращениях граждан в Республике Татарстан</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Постановление </a:t>
            </a:r>
            <a:r>
              <a:rPr lang="ru-RU" dirty="0">
                <a:latin typeface="Times New Roman" panose="02020603050405020304" pitchFamily="18" charset="0"/>
                <a:cs typeface="Times New Roman" panose="02020603050405020304" pitchFamily="18" charset="0"/>
              </a:rPr>
              <a:t>Исполнительного комитета Тетюшского муниципального района от 24.04.2017 №176 «Об утверждении регламента рассмотрения обращений граждан</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Федеральный закон </a:t>
            </a:r>
            <a:r>
              <a:rPr lang="ru-RU" dirty="0">
                <a:latin typeface="Times New Roman" panose="02020603050405020304" pitchFamily="18" charset="0"/>
                <a:cs typeface="Times New Roman" panose="02020603050405020304" pitchFamily="18" charset="0"/>
              </a:rPr>
              <a:t>Российской Федерации от 29.12.  2012 №273-ФЗ «Об образовании в Российской Федерации</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Положение </a:t>
            </a:r>
            <a:r>
              <a:rPr lang="ru-RU" dirty="0">
                <a:latin typeface="Times New Roman" panose="02020603050405020304" pitchFamily="18" charset="0"/>
                <a:cs typeface="Times New Roman" panose="02020603050405020304" pitchFamily="18" charset="0"/>
              </a:rPr>
              <a:t>о порядке рассмотрения обращений граждан в Муниципальном казенном учреждении «Отдел образования Исполнительного комитета Тетюшского муниципального района Республики Татарстан» (приказ по МКУ от 28.04.2017 №224 о/д).</a:t>
            </a:r>
          </a:p>
          <a:p>
            <a:endParaRPr lang="ru-RU"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10768" y="378198"/>
            <a:ext cx="1398351" cy="1398351"/>
          </a:xfrm>
          <a:prstGeom prst="rect">
            <a:avLst/>
          </a:prstGeom>
        </p:spPr>
      </p:pic>
    </p:spTree>
    <p:extLst>
      <p:ext uri="{BB962C8B-B14F-4D97-AF65-F5344CB8AC3E}">
        <p14:creationId xmlns:p14="http://schemas.microsoft.com/office/powerpoint/2010/main" val="541621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latin typeface="Times New Roman" panose="02020603050405020304" pitchFamily="18" charset="0"/>
                <a:cs typeface="Times New Roman" panose="02020603050405020304" pitchFamily="18" charset="0"/>
              </a:rPr>
              <a:t>Итоговая аттестация</a:t>
            </a:r>
            <a:endParaRPr lang="ru-RU"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677334" y="1584961"/>
            <a:ext cx="8596668" cy="4456402"/>
          </a:xfrm>
        </p:spPr>
        <p:txBody>
          <a:bodyPr/>
          <a:lstStyle/>
          <a:p>
            <a:r>
              <a:rPr lang="ru-RU" dirty="0" smtClean="0">
                <a:latin typeface="Times New Roman" panose="02020603050405020304" pitchFamily="18" charset="0"/>
                <a:cs typeface="Times New Roman" panose="02020603050405020304" pitchFamily="18" charset="0"/>
              </a:rPr>
              <a:t>Закон </a:t>
            </a:r>
            <a:r>
              <a:rPr lang="ru-RU" dirty="0">
                <a:latin typeface="Times New Roman" panose="02020603050405020304" pitchFamily="18" charset="0"/>
                <a:cs typeface="Times New Roman" panose="02020603050405020304" pitchFamily="18" charset="0"/>
              </a:rPr>
              <a:t>Российской Федерации «Об образовании</a:t>
            </a:r>
            <a:r>
              <a:rPr lang="ru-RU" dirty="0" smtClean="0">
                <a:latin typeface="Times New Roman" panose="02020603050405020304" pitchFamily="18" charset="0"/>
                <a:cs typeface="Times New Roman" panose="02020603050405020304" pitchFamily="18" charset="0"/>
              </a:rPr>
              <a:t>» № 273 – ФЗ;</a:t>
            </a:r>
          </a:p>
          <a:p>
            <a:r>
              <a:rPr lang="ru-RU" dirty="0">
                <a:latin typeface="Times New Roman" panose="02020603050405020304" pitchFamily="18" charset="0"/>
                <a:cs typeface="Times New Roman" panose="02020603050405020304" pitchFamily="18" charset="0"/>
              </a:rPr>
              <a:t>в</a:t>
            </a:r>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2020  году   в связи с распространением </a:t>
            </a:r>
            <a:r>
              <a:rPr lang="ru-RU" dirty="0" err="1">
                <a:latin typeface="Times New Roman" panose="02020603050405020304" pitchFamily="18" charset="0"/>
                <a:cs typeface="Times New Roman" panose="02020603050405020304" pitchFamily="18" charset="0"/>
              </a:rPr>
              <a:t>коронавирусной</a:t>
            </a:r>
            <a:r>
              <a:rPr lang="ru-RU" dirty="0">
                <a:latin typeface="Times New Roman" panose="02020603050405020304" pitchFamily="18" charset="0"/>
                <a:cs typeface="Times New Roman" panose="02020603050405020304" pitchFamily="18" charset="0"/>
              </a:rPr>
              <a:t> инфекции  сроки сдачи ЕГЭ сдвинуты на июль</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в</a:t>
            </a:r>
            <a:r>
              <a:rPr lang="ru-RU" dirty="0" smtClean="0">
                <a:latin typeface="Times New Roman" panose="02020603050405020304" pitchFamily="18" charset="0"/>
                <a:cs typeface="Times New Roman" panose="02020603050405020304" pitchFamily="18" charset="0"/>
              </a:rPr>
              <a:t>сего </a:t>
            </a:r>
            <a:r>
              <a:rPr lang="ru-RU" dirty="0">
                <a:latin typeface="Times New Roman" panose="02020603050405020304" pitchFamily="18" charset="0"/>
                <a:cs typeface="Times New Roman" panose="02020603050405020304" pitchFamily="18" charset="0"/>
              </a:rPr>
              <a:t>выпускников 11 классов  - </a:t>
            </a:r>
            <a:r>
              <a:rPr lang="ru-RU" dirty="0" smtClean="0">
                <a:latin typeface="Times New Roman" panose="02020603050405020304" pitchFamily="18" charset="0"/>
                <a:cs typeface="Times New Roman" panose="02020603050405020304" pitchFamily="18" charset="0"/>
              </a:rPr>
              <a:t>94</a:t>
            </a:r>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чел.</a:t>
            </a:r>
          </a:p>
          <a:p>
            <a:r>
              <a:rPr lang="ru-RU" dirty="0" smtClean="0">
                <a:latin typeface="Times New Roman" panose="02020603050405020304" pitchFamily="18" charset="0"/>
                <a:cs typeface="Times New Roman" panose="02020603050405020304" pitchFamily="18" charset="0"/>
              </a:rPr>
              <a:t> </a:t>
            </a:r>
            <a:r>
              <a:rPr lang="ru-RU" dirty="0">
                <a:latin typeface="Times New Roman" panose="02020603050405020304" pitchFamily="18" charset="0"/>
                <a:cs typeface="Times New Roman" panose="02020603050405020304" pitchFamily="18" charset="0"/>
              </a:rPr>
              <a:t>ОГЭ </a:t>
            </a:r>
            <a:r>
              <a:rPr lang="ru-RU" dirty="0" smtClean="0">
                <a:latin typeface="Times New Roman" panose="02020603050405020304" pitchFamily="18" charset="0"/>
                <a:cs typeface="Times New Roman" panose="02020603050405020304" pitchFamily="18" charset="0"/>
              </a:rPr>
              <a:t>отменен;</a:t>
            </a:r>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он – </a:t>
            </a:r>
            <a:r>
              <a:rPr lang="ru-RU" dirty="0" err="1">
                <a:latin typeface="Times New Roman" panose="02020603050405020304" pitchFamily="18" charset="0"/>
                <a:cs typeface="Times New Roman" panose="02020603050405020304" pitchFamily="18" charset="0"/>
              </a:rPr>
              <a:t>лайн</a:t>
            </a:r>
            <a:r>
              <a:rPr lang="ru-RU" dirty="0">
                <a:latin typeface="Times New Roman" panose="02020603050405020304" pitchFamily="18" charset="0"/>
                <a:cs typeface="Times New Roman" panose="02020603050405020304" pitchFamily="18" charset="0"/>
              </a:rPr>
              <a:t> режим сдачи </a:t>
            </a:r>
            <a:r>
              <a:rPr lang="ru-RU" dirty="0" smtClean="0">
                <a:latin typeface="Times New Roman" panose="02020603050405020304" pitchFamily="18" charset="0"/>
                <a:cs typeface="Times New Roman" panose="02020603050405020304" pitchFamily="18" charset="0"/>
              </a:rPr>
              <a:t>экзаменов;</a:t>
            </a:r>
          </a:p>
          <a:p>
            <a:r>
              <a:rPr lang="ru-RU" dirty="0" smtClean="0">
                <a:latin typeface="Times New Roman" panose="02020603050405020304" pitchFamily="18" charset="0"/>
                <a:cs typeface="Times New Roman" panose="02020603050405020304" pitchFamily="18" charset="0"/>
              </a:rPr>
              <a:t>ППЭ – МБОУ «Тетюшская СОШ №1 им. П.С. Ханжина»</a:t>
            </a:r>
          </a:p>
          <a:p>
            <a:r>
              <a:rPr lang="ru-RU" dirty="0">
                <a:latin typeface="Times New Roman" panose="02020603050405020304" pitchFamily="18" charset="0"/>
                <a:cs typeface="Times New Roman" panose="02020603050405020304" pitchFamily="18" charset="0"/>
              </a:rPr>
              <a:t>Каждый выпускник может воспользоваться правом подать апелляцию о несогласии с выставленными </a:t>
            </a:r>
            <a:r>
              <a:rPr lang="ru-RU" dirty="0" smtClean="0">
                <a:latin typeface="Times New Roman" panose="02020603050405020304" pitchFamily="18" charset="0"/>
                <a:cs typeface="Times New Roman" panose="02020603050405020304" pitchFamily="18" charset="0"/>
              </a:rPr>
              <a:t>баллами;</a:t>
            </a:r>
          </a:p>
          <a:p>
            <a:r>
              <a:rPr lang="ru-RU" dirty="0">
                <a:latin typeface="Times New Roman" panose="02020603050405020304" pitchFamily="18" charset="0"/>
                <a:cs typeface="Times New Roman" panose="02020603050405020304" pitchFamily="18" charset="0"/>
              </a:rPr>
              <a:t>В 2019 году этим правом воспользовался   1  выпускник (__1__ % от сдававших ЕГЭ). </a:t>
            </a:r>
          </a:p>
        </p:txBody>
      </p:sp>
      <p:pic>
        <p:nvPicPr>
          <p:cNvPr id="6" name="Рисунок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19180" y="328436"/>
            <a:ext cx="1398351" cy="1398351"/>
          </a:xfrm>
          <a:prstGeom prst="rect">
            <a:avLst/>
          </a:prstGeom>
        </p:spPr>
      </p:pic>
    </p:spTree>
    <p:extLst>
      <p:ext uri="{BB962C8B-B14F-4D97-AF65-F5344CB8AC3E}">
        <p14:creationId xmlns:p14="http://schemas.microsoft.com/office/powerpoint/2010/main" val="1301440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pPr algn="ctr"/>
            <a:r>
              <a:rPr lang="ru-RU" sz="3200" dirty="0">
                <a:latin typeface="Times New Roman" panose="02020603050405020304" pitchFamily="18" charset="0"/>
                <a:cs typeface="Times New Roman" panose="02020603050405020304" pitchFamily="18" charset="0"/>
              </a:rPr>
              <a:t>Основные цели антикоррупционного воспитания</a:t>
            </a:r>
          </a:p>
        </p:txBody>
      </p:sp>
      <p:sp>
        <p:nvSpPr>
          <p:cNvPr id="5" name="Объект 4"/>
          <p:cNvSpPr>
            <a:spLocks noGrp="1"/>
          </p:cNvSpPr>
          <p:nvPr>
            <p:ph idx="1"/>
          </p:nvPr>
        </p:nvSpPr>
        <p:spPr/>
        <p:txBody>
          <a:bodyPr>
            <a:normAutofit/>
          </a:bodyPr>
          <a:lstStyle/>
          <a:p>
            <a:pPr algn="just"/>
            <a:r>
              <a:rPr lang="ru-RU" sz="2800" dirty="0">
                <a:latin typeface="Times New Roman" panose="02020603050405020304" pitchFamily="18" charset="0"/>
                <a:cs typeface="Times New Roman" panose="02020603050405020304" pitchFamily="18" charset="0"/>
              </a:rPr>
              <a:t>Воспитание неприятия молодым поколением коррупции, как явления, абсолютно несовместимого с ценностями современного демократического правового государства. Формирование у подростков и молодёжи негативного отношения к коррупции, как к нежелательному социальному явлению, через понимание причин возникновения этого явления и вреда, причиняемого им обществу.</a:t>
            </a: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93055" y="436255"/>
            <a:ext cx="1398351" cy="1398351"/>
          </a:xfrm>
          <a:prstGeom prst="rect">
            <a:avLst/>
          </a:prstGeom>
        </p:spPr>
      </p:pic>
    </p:spTree>
    <p:extLst>
      <p:ext uri="{BB962C8B-B14F-4D97-AF65-F5344CB8AC3E}">
        <p14:creationId xmlns:p14="http://schemas.microsoft.com/office/powerpoint/2010/main" val="19842385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pPr algn="ctr"/>
            <a:r>
              <a:rPr lang="ru-RU" sz="3200" dirty="0"/>
              <a:t>Задачи антикоррупционного воспитания</a:t>
            </a:r>
          </a:p>
        </p:txBody>
      </p:sp>
      <p:sp>
        <p:nvSpPr>
          <p:cNvPr id="5" name="Объект 4"/>
          <p:cNvSpPr>
            <a:spLocks noGrp="1"/>
          </p:cNvSpPr>
          <p:nvPr>
            <p:ph idx="1"/>
          </p:nvPr>
        </p:nvSpPr>
        <p:spPr/>
        <p:txBody>
          <a:bodyPr>
            <a:normAutofit lnSpcReduction="10000"/>
          </a:bodyPr>
          <a:lstStyle/>
          <a:p>
            <a:pPr algn="just"/>
            <a:r>
              <a:rPr lang="ru-RU" sz="2400" dirty="0">
                <a:latin typeface="Times New Roman" panose="02020603050405020304" pitchFamily="18" charset="0"/>
                <a:cs typeface="Times New Roman" panose="02020603050405020304" pitchFamily="18" charset="0"/>
              </a:rPr>
              <a:t>Знакомство с явлением коррупции: сутью, причинами, последствиями</a:t>
            </a:r>
            <a:r>
              <a:rPr lang="ru-RU" sz="2400" dirty="0" smtClean="0">
                <a:latin typeface="Times New Roman" panose="02020603050405020304" pitchFamily="18" charset="0"/>
                <a:cs typeface="Times New Roman" panose="02020603050405020304" pitchFamily="18" charset="0"/>
              </a:rPr>
              <a:t>;</a:t>
            </a:r>
          </a:p>
          <a:p>
            <a:pPr algn="just"/>
            <a:r>
              <a:rPr lang="ru-RU" sz="2400" dirty="0" smtClean="0">
                <a:latin typeface="Times New Roman" panose="02020603050405020304" pitchFamily="18" charset="0"/>
                <a:cs typeface="Times New Roman" panose="02020603050405020304" pitchFamily="18" charset="0"/>
              </a:rPr>
              <a:t> </a:t>
            </a:r>
            <a:r>
              <a:rPr lang="ru-RU" sz="2400" dirty="0">
                <a:latin typeface="Times New Roman" panose="02020603050405020304" pitchFamily="18" charset="0"/>
                <a:cs typeface="Times New Roman" panose="02020603050405020304" pitchFamily="18" charset="0"/>
              </a:rPr>
              <a:t>Создание условий для воспитания у молодых людей негативного отношения к коррупции</a:t>
            </a:r>
            <a:r>
              <a:rPr lang="ru-RU" sz="2400" dirty="0" smtClean="0">
                <a:latin typeface="Times New Roman" panose="02020603050405020304" pitchFamily="18" charset="0"/>
                <a:cs typeface="Times New Roman" panose="02020603050405020304" pitchFamily="18" charset="0"/>
              </a:rPr>
              <a:t>;</a:t>
            </a:r>
          </a:p>
          <a:p>
            <a:pPr algn="just"/>
            <a:r>
              <a:rPr lang="ru-RU" sz="2400" dirty="0" smtClean="0">
                <a:latin typeface="Times New Roman" panose="02020603050405020304" pitchFamily="18" charset="0"/>
                <a:cs typeface="Times New Roman" panose="02020603050405020304" pitchFamily="18" charset="0"/>
              </a:rPr>
              <a:t>- Формирование навыков </a:t>
            </a:r>
            <a:r>
              <a:rPr lang="ru-RU" sz="2400" dirty="0">
                <a:latin typeface="Times New Roman" panose="02020603050405020304" pitchFamily="18" charset="0"/>
                <a:cs typeface="Times New Roman" panose="02020603050405020304" pitchFamily="18" charset="0"/>
              </a:rPr>
              <a:t>адекватного анализа и личностной оценки данного социального явления. </a:t>
            </a:r>
            <a:endParaRPr lang="ru-RU" sz="2400" dirty="0" smtClean="0">
              <a:latin typeface="Times New Roman" panose="02020603050405020304" pitchFamily="18" charset="0"/>
              <a:cs typeface="Times New Roman" panose="02020603050405020304" pitchFamily="18" charset="0"/>
            </a:endParaRPr>
          </a:p>
          <a:p>
            <a:pPr algn="just"/>
            <a:r>
              <a:rPr lang="ru-RU" sz="2400" dirty="0" smtClean="0">
                <a:latin typeface="Times New Roman" panose="02020603050405020304" pitchFamily="18" charset="0"/>
                <a:cs typeface="Times New Roman" panose="02020603050405020304" pitchFamily="18" charset="0"/>
              </a:rPr>
              <a:t>Формирование </a:t>
            </a:r>
            <a:r>
              <a:rPr lang="ru-RU" sz="2400" dirty="0">
                <a:latin typeface="Times New Roman" panose="02020603050405020304" pitchFamily="18" charset="0"/>
                <a:cs typeface="Times New Roman" panose="02020603050405020304" pitchFamily="18" charset="0"/>
              </a:rPr>
              <a:t>у учащихся </a:t>
            </a:r>
            <a:r>
              <a:rPr lang="ru-RU" sz="2400" dirty="0" smtClean="0">
                <a:latin typeface="Times New Roman" panose="02020603050405020304" pitchFamily="18" charset="0"/>
                <a:cs typeface="Times New Roman" panose="02020603050405020304" pitchFamily="18" charset="0"/>
              </a:rPr>
              <a:t>нетерпимости </a:t>
            </a:r>
            <a:r>
              <a:rPr lang="ru-RU" sz="2400" dirty="0">
                <a:latin typeface="Times New Roman" panose="02020603050405020304" pitchFamily="18" charset="0"/>
                <a:cs typeface="Times New Roman" panose="02020603050405020304" pitchFamily="18" charset="0"/>
              </a:rPr>
              <a:t>к проявлению коррупции</a:t>
            </a:r>
            <a:r>
              <a:rPr lang="ru-RU" sz="2400" dirty="0" smtClean="0">
                <a:latin typeface="Times New Roman" panose="02020603050405020304" pitchFamily="18" charset="0"/>
                <a:cs typeface="Times New Roman" panose="02020603050405020304" pitchFamily="18" charset="0"/>
              </a:rPr>
              <a:t>.</a:t>
            </a:r>
          </a:p>
          <a:p>
            <a:pPr algn="just"/>
            <a:r>
              <a:rPr lang="ru-RU" sz="2400" dirty="0">
                <a:latin typeface="Times New Roman" panose="02020603050405020304" pitchFamily="18" charset="0"/>
                <a:cs typeface="Times New Roman" panose="02020603050405020304" pitchFamily="18" charset="0"/>
              </a:rPr>
              <a:t>Демонстрация возможности борьбы с коррупцией;</a:t>
            </a:r>
          </a:p>
          <a:p>
            <a:pPr algn="just"/>
            <a:endParaRPr lang="ru-RU" sz="2400" dirty="0">
              <a:latin typeface="Times New Roman" panose="02020603050405020304" pitchFamily="18" charset="0"/>
              <a:cs typeface="Times New Roman" panose="02020603050405020304" pitchFamily="18"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2392" y="380688"/>
            <a:ext cx="1398351" cy="1398351"/>
          </a:xfrm>
          <a:prstGeom prst="rect">
            <a:avLst/>
          </a:prstGeom>
        </p:spPr>
      </p:pic>
    </p:spTree>
    <p:extLst>
      <p:ext uri="{BB962C8B-B14F-4D97-AF65-F5344CB8AC3E}">
        <p14:creationId xmlns:p14="http://schemas.microsoft.com/office/powerpoint/2010/main" val="174790929"/>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docProps/app.xml><?xml version="1.0" encoding="utf-8"?>
<Properties xmlns="http://schemas.openxmlformats.org/officeDocument/2006/extended-properties" xmlns:vt="http://schemas.openxmlformats.org/officeDocument/2006/docPropsVTypes">
  <Template>Facet</Template>
  <TotalTime>125</TotalTime>
  <Words>814</Words>
  <Application>Microsoft Office PowerPoint</Application>
  <PresentationFormat>Широкоэкранный</PresentationFormat>
  <Paragraphs>72</Paragraphs>
  <Slides>15</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15</vt:i4>
      </vt:variant>
    </vt:vector>
  </HeadingPairs>
  <TitlesOfParts>
    <vt:vector size="20" baseType="lpstr">
      <vt:lpstr>Arial</vt:lpstr>
      <vt:lpstr>Times New Roman</vt:lpstr>
      <vt:lpstr>Trebuchet MS</vt:lpstr>
      <vt:lpstr>Wingdings 3</vt:lpstr>
      <vt:lpstr>Грань</vt:lpstr>
      <vt:lpstr>Информация МКУ «Отдел образования Исполнительного комитета ТМР РТ» об исполнении плана противодействия коррупции. </vt:lpstr>
      <vt:lpstr>   В учреждениях образования Тетюшского муниципального района работают 726 человек:  -технический  персонал – 323 человека; -  педагоги – 403 человека, в том числе -  в школах – 339 педагога; -  в ДОУ – 86 педагогов.</vt:lpstr>
      <vt:lpstr>Понятие коррупции</vt:lpstr>
      <vt:lpstr>Виды коррупции</vt:lpstr>
      <vt:lpstr>Законодательные и нормативные акты Российской Федерации по борьбе с коррупцией</vt:lpstr>
      <vt:lpstr>Работа с обращениями граждан </vt:lpstr>
      <vt:lpstr>Итоговая аттестация</vt:lpstr>
      <vt:lpstr>Основные цели антикоррупционного воспитания</vt:lpstr>
      <vt:lpstr>Задачи антикоррупционного воспитания</vt:lpstr>
      <vt:lpstr>Презентация PowerPoint</vt:lpstr>
      <vt:lpstr>Мероприятия по антикоррупционному воспитанию </vt:lpstr>
      <vt:lpstr>4 декабря 2020 года в Представительском корпусе Казанского Кремля прошла церемония награждения победителей республиканского конкурса творческих работ антикоррупционной направленности.</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Информация МКУ «Отдел образования Исполнительного комитета ТМР РТ» об исполнении плана противодействия коррупции. </dc:title>
  <dc:creator>ЦБ</dc:creator>
  <cp:lastModifiedBy>ЦБ</cp:lastModifiedBy>
  <cp:revision>16</cp:revision>
  <dcterms:created xsi:type="dcterms:W3CDTF">2020-06-01T05:39:01Z</dcterms:created>
  <dcterms:modified xsi:type="dcterms:W3CDTF">2021-02-25T10:44:42Z</dcterms:modified>
</cp:coreProperties>
</file>